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83" r:id="rId4"/>
    <p:sldId id="296" r:id="rId5"/>
    <p:sldId id="297" r:id="rId6"/>
    <p:sldId id="284" r:id="rId7"/>
    <p:sldId id="304" r:id="rId8"/>
    <p:sldId id="298" r:id="rId9"/>
    <p:sldId id="299" r:id="rId10"/>
    <p:sldId id="288" r:id="rId11"/>
    <p:sldId id="300" r:id="rId12"/>
    <p:sldId id="291" r:id="rId13"/>
    <p:sldId id="290" r:id="rId14"/>
    <p:sldId id="305" r:id="rId15"/>
    <p:sldId id="302" r:id="rId16"/>
    <p:sldId id="303" r:id="rId17"/>
    <p:sldId id="295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72">
          <p15:clr>
            <a:srgbClr val="A4A3A4"/>
          </p15:clr>
        </p15:guide>
        <p15:guide id="2" orient="horz" pos="2102">
          <p15:clr>
            <a:srgbClr val="A4A3A4"/>
          </p15:clr>
        </p15:guide>
        <p15:guide id="3" orient="horz" pos="2736" userDrawn="1">
          <p15:clr>
            <a:srgbClr val="A4A3A4"/>
          </p15:clr>
        </p15:guide>
        <p15:guide id="4" orient="horz" pos="3024">
          <p15:clr>
            <a:srgbClr val="A4A3A4"/>
          </p15:clr>
        </p15:guide>
        <p15:guide id="5" pos="1728">
          <p15:clr>
            <a:srgbClr val="A4A3A4"/>
          </p15:clr>
        </p15:guide>
        <p15:guide id="6" pos="2016">
          <p15:clr>
            <a:srgbClr val="A4A3A4"/>
          </p15:clr>
        </p15:guide>
        <p15:guide id="7" pos="1152">
          <p15:clr>
            <a:srgbClr val="A4A3A4"/>
          </p15:clr>
        </p15:guide>
        <p15:guide id="8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F11"/>
    <a:srgbClr val="2D328F"/>
    <a:srgbClr val="284494"/>
    <a:srgbClr val="21538F"/>
    <a:srgbClr val="3337A0"/>
    <a:srgbClr val="373737"/>
    <a:srgbClr val="FE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1209" autoAdjust="0"/>
  </p:normalViewPr>
  <p:slideViewPr>
    <p:cSldViewPr snapToGrid="0">
      <p:cViewPr>
        <p:scale>
          <a:sx n="91" d="100"/>
          <a:sy n="91" d="100"/>
        </p:scale>
        <p:origin x="-2256" y="-438"/>
      </p:cViewPr>
      <p:guideLst>
        <p:guide orient="horz" pos="1814"/>
        <p:guide orient="horz" pos="2552"/>
        <p:guide orient="horz" pos="3600"/>
        <p:guide orient="horz" pos="1411"/>
        <p:guide orient="horz" pos="3773"/>
        <p:guide pos="576"/>
        <p:guide pos="1152"/>
        <p:guide pos="288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4663C-806B-420E-93B1-49207893F150}" type="datetimeFigureOut">
              <a:rPr lang="en-CA" smtClean="0"/>
              <a:t>20/05/2015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346F6-A6F3-4EB9-9CB6-21B1D19796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91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95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12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1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4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16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3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9" y="960148"/>
            <a:ext cx="9326778" cy="48462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0" y="2331732"/>
            <a:ext cx="5265419" cy="2560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:\Carlos\Stantec\!_LTPP Communications\North Central\27 - Minnesota\Images\FHWO Logo - R1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5894373"/>
            <a:ext cx="2502766" cy="8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Z:\Crack Sealing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58" y="1719410"/>
            <a:ext cx="5486400" cy="31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solidFill>
                  <a:srgbClr val="2D328F"/>
                </a:solidFill>
                <a:latin typeface="Futura Md BT"/>
              </a:rPr>
              <a:t>LTPPBind</a:t>
            </a:r>
            <a:endParaRPr lang="en-US" sz="1500" dirty="0" smtClean="0">
              <a:solidFill>
                <a:srgbClr val="2D328F"/>
              </a:solidFill>
              <a:latin typeface="Futura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494" y="1904999"/>
            <a:ext cx="352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Open </a:t>
            </a:r>
            <a:r>
              <a:rPr lang="en-US" sz="2200" dirty="0" err="1" smtClean="0">
                <a:solidFill>
                  <a:schemeClr val="tx2"/>
                </a:solidFill>
                <a:latin typeface="Futura Md BT"/>
              </a:rPr>
              <a:t>LTPPBind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0676" y="2155183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9494" y="2324767"/>
            <a:ext cx="36232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“Select </a:t>
            </a:r>
            <a:r>
              <a:rPr lang="en-US" sz="2200" dirty="0" err="1" smtClean="0">
                <a:solidFill>
                  <a:schemeClr val="tx2"/>
                </a:solidFill>
                <a:latin typeface="Futura Md BT"/>
              </a:rPr>
              <a:t>Sections”and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 “Coordinate”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8137" y="301079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5...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71052" y="1215197"/>
            <a:ext cx="0" cy="581352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92" y="1705582"/>
            <a:ext cx="5486400" cy="31773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2D328F"/>
                </a:solidFill>
                <a:latin typeface="Futura Md BT"/>
              </a:rPr>
              <a:t>LTPPBind</a:t>
            </a:r>
            <a:endParaRPr lang="en-US" sz="1500" dirty="0">
              <a:solidFill>
                <a:srgbClr val="2D328F"/>
              </a:solidFill>
              <a:latin typeface="Futura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70" y="2448342"/>
            <a:ext cx="2943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Enter GPS coordinates from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LTPP </a:t>
            </a:r>
            <a:r>
              <a:rPr lang="en-US" sz="2200" dirty="0" err="1" smtClean="0">
                <a:solidFill>
                  <a:schemeClr val="tx2"/>
                </a:solidFill>
                <a:latin typeface="Futura Md BT"/>
              </a:rPr>
              <a:t>InfoPave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01521" y="3126699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170" y="3497970"/>
            <a:ext cx="2943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“Apply”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137" y="301079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5...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48" y="1710836"/>
            <a:ext cx="5486400" cy="31720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2D328F"/>
                </a:solidFill>
                <a:latin typeface="Futura Md BT"/>
              </a:rPr>
              <a:t>LTPPBind</a:t>
            </a:r>
            <a:endParaRPr lang="en-US" sz="1500" dirty="0">
              <a:solidFill>
                <a:srgbClr val="2D328F"/>
              </a:solidFill>
              <a:latin typeface="Futura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26" y="1867950"/>
            <a:ext cx="2943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“Report”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39339" y="2219569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16862" y="1310677"/>
            <a:ext cx="0" cy="532412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4826" y="2199534"/>
            <a:ext cx="2943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“PG Binder Selection”</a:t>
            </a: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137" y="301079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6...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48137" y="1061737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14" y="1247603"/>
            <a:ext cx="812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Determine high and low temperatures and save data for reference.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4" y="2150346"/>
            <a:ext cx="4709752" cy="273254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26862" r="70322" b="27690"/>
          <a:stretch/>
        </p:blipFill>
        <p:spPr bwMode="auto">
          <a:xfrm>
            <a:off x="5462519" y="2150345"/>
            <a:ext cx="3118863" cy="273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8137" y="234581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6...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92" y="1590317"/>
            <a:ext cx="4572000" cy="35264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http://</a:t>
            </a:r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www.crafco.com/Sealant/Selection%20Guide.htm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826" y="1867950"/>
            <a:ext cx="3820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Reference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a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local/available sealant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manufacture to select the appropriate sealant.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826" y="3179189"/>
            <a:ext cx="3820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Follow the guidelines provided.</a:t>
            </a: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137" y="234581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7...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501408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8992" y="1647084"/>
            <a:ext cx="85200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Futura Md BT"/>
              </a:rPr>
              <a:t>An improved understanding of pavement temperatures and corresponding material properties helps highway agencies determine the sealant materials and installation methods that provide the best results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Using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LTPPBind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 to design and select crack-sealing treatments will help improve pavement performance, ensure longer-lasting treatments, reduce repairs, and decrease life-cycle costs.</a:t>
            </a:r>
            <a:endParaRPr lang="en-US" sz="1000" dirty="0" smtClean="0">
              <a:solidFill>
                <a:schemeClr val="tx2"/>
              </a:solidFill>
              <a:latin typeface="Futura Md B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138" y="301079"/>
            <a:ext cx="7009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Using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LTPPBind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 to Select Crack-Sealing Materials</a:t>
            </a:r>
          </a:p>
        </p:txBody>
      </p:sp>
    </p:spTree>
    <p:extLst>
      <p:ext uri="{BB962C8B-B14F-4D97-AF65-F5344CB8AC3E}">
        <p14:creationId xmlns:p14="http://schemas.microsoft.com/office/powerpoint/2010/main" val="21782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06041" y="1143000"/>
            <a:ext cx="91440" cy="2743200"/>
          </a:xfrm>
          <a:prstGeom prst="rect">
            <a:avLst/>
          </a:prstGeom>
          <a:solidFill>
            <a:srgbClr val="FEFCFC"/>
          </a:solidFill>
          <a:ln>
            <a:noFill/>
          </a:ln>
          <a:effectLst>
            <a:innerShdw blurRad="50927" dist="381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spc="50">
              <a:ln w="13500">
                <a:solidFill>
                  <a:srgbClr val="D34817">
                    <a:shade val="2500"/>
                    <a:alpha val="6500"/>
                  </a:srgbClr>
                </a:solidFill>
                <a:prstDash val="solid"/>
              </a:ln>
              <a:solidFill>
                <a:srgbClr val="D3481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5225" y="2129879"/>
            <a:ext cx="4842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Questions?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4" y="2286478"/>
            <a:ext cx="2095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References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26" y="1612969"/>
            <a:ext cx="79664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Antonio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Nieves. Using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LTPPBind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 to Improve Crack Sealing in Asphalt Concrete Pavements. FHWA-RD-03-080, HRDI-013/12-03(X00)E, December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2003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solidFill>
                  <a:schemeClr val="tx2"/>
                </a:solidFill>
                <a:latin typeface="Futura Md BT"/>
              </a:rPr>
              <a:t>Crafco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Inc., Sealant Selection Guide. www.crafco.com. 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Long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Term Pavement Performance. LTPP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InfoPave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. www.infopave.com.</a:t>
            </a:r>
          </a:p>
        </p:txBody>
      </p:sp>
    </p:spTree>
    <p:extLst>
      <p:ext uri="{BB962C8B-B14F-4D97-AF65-F5344CB8AC3E}">
        <p14:creationId xmlns:p14="http://schemas.microsoft.com/office/powerpoint/2010/main" val="37489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439852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8" y="301079"/>
            <a:ext cx="7009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Using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LTPPBind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 to Select Crack-Sealing Materials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517" y="1951121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Futura Md BT"/>
              </a:rPr>
              <a:t>Typical specifications for crack-sealing materials include sealant property evaluations at high, moderate, and low temperatures. </a:t>
            </a:r>
            <a:endParaRPr lang="en-US" sz="24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The </a:t>
            </a:r>
            <a:r>
              <a:rPr lang="en-US" sz="2400" dirty="0">
                <a:solidFill>
                  <a:schemeClr val="tx2"/>
                </a:solidFill>
                <a:latin typeface="Futura Md BT"/>
              </a:rPr>
              <a:t>evaluations provide </a:t>
            </a: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information </a:t>
            </a:r>
            <a:r>
              <a:rPr lang="en-US" sz="2400" dirty="0">
                <a:solidFill>
                  <a:schemeClr val="tx2"/>
                </a:solidFill>
                <a:latin typeface="Futura Md BT"/>
              </a:rPr>
              <a:t>on materials characteristics at those temperatures. </a:t>
            </a:r>
            <a:endParaRPr lang="en-US" sz="24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Using </a:t>
            </a:r>
            <a:r>
              <a:rPr lang="en-US" sz="2400" dirty="0" err="1">
                <a:solidFill>
                  <a:schemeClr val="tx2"/>
                </a:solidFill>
                <a:latin typeface="Futura Md BT"/>
              </a:rPr>
              <a:t>LTPPBind</a:t>
            </a:r>
            <a:r>
              <a:rPr lang="en-US" sz="2400" dirty="0">
                <a:solidFill>
                  <a:schemeClr val="tx2"/>
                </a:solidFill>
                <a:latin typeface="Futura Md BT"/>
              </a:rPr>
              <a:t>, sealant properties at anticipated high and low temperatures can be evaluated or compared.</a:t>
            </a:r>
            <a:endParaRPr lang="en-US" sz="2400" i="1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7053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29847" y="1454531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137" y="2519038"/>
            <a:ext cx="7411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Futura Md BT"/>
              </a:rPr>
              <a:t>Obtain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LTPPBind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 and LTPP Section data from the Long Term Pavement Performance (LTPP) program using LTPP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InfoPave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, by the following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steps..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138" y="301079"/>
            <a:ext cx="7009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Using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LTPPBind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 to Select Crack-Sealing Materials</a:t>
            </a:r>
          </a:p>
        </p:txBody>
      </p:sp>
    </p:spTree>
    <p:extLst>
      <p:ext uri="{BB962C8B-B14F-4D97-AF65-F5344CB8AC3E}">
        <p14:creationId xmlns:p14="http://schemas.microsoft.com/office/powerpoint/2010/main" val="6560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/>
          <a:stretch/>
        </p:blipFill>
        <p:spPr>
          <a:xfrm>
            <a:off x="2733472" y="2120630"/>
            <a:ext cx="6136161" cy="259715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1...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120" y="2301935"/>
            <a:ext cx="1966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Register or Sign in.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92" y="1387537"/>
            <a:ext cx="3913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2D328F"/>
                </a:solidFill>
                <a:latin typeface="Futura Md BT"/>
              </a:rPr>
              <a:t>www.InfoPave.com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54971" y="2199605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9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Crack Sealing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27" y="1715801"/>
            <a:ext cx="6126480" cy="34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447771" y="1637105"/>
            <a:ext cx="0" cy="559921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957" y="1323123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http://www.infopave.com/Page/Index/LTPP_BIND</a:t>
            </a:r>
            <a:endParaRPr lang="en-US" sz="1500" dirty="0" smtClean="0">
              <a:solidFill>
                <a:srgbClr val="2D328F"/>
              </a:solidFill>
              <a:latin typeface="Futura Md B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5770" y="4030134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27771" y="2572463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8137" y="301079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2...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120" y="2383584"/>
            <a:ext cx="2578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Tools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120" y="2884271"/>
            <a:ext cx="257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</a:t>
            </a:r>
            <a:r>
              <a:rPr lang="en-US" sz="2200" dirty="0" err="1" smtClean="0">
                <a:solidFill>
                  <a:schemeClr val="tx2"/>
                </a:solidFill>
                <a:latin typeface="Futura Md BT"/>
              </a:rPr>
              <a:t>LTPPBlind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119" y="3653712"/>
            <a:ext cx="257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Download </a:t>
            </a:r>
          </a:p>
          <a:p>
            <a:r>
              <a:rPr lang="en-US" sz="2200" dirty="0">
                <a:solidFill>
                  <a:schemeClr val="tx2"/>
                </a:solidFill>
                <a:latin typeface="Futura Md BT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   and Install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71024" y="5132063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4"/>
          <a:stretch/>
        </p:blipFill>
        <p:spPr>
          <a:xfrm>
            <a:off x="3613568" y="1622580"/>
            <a:ext cx="5071576" cy="35353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120" y="2025979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Locate which sections pertain to your study.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57171" y="1484705"/>
            <a:ext cx="0" cy="559921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957" y="1323123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www.InfoPave.com/Map/ByLocation/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30906" y="4030134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012" y="3390238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Use filters to narrow search parameters.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137" y="301079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3...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82489" y="3606065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8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0"/>
          <a:stretch/>
        </p:blipFill>
        <p:spPr>
          <a:xfrm>
            <a:off x="3513557" y="1726795"/>
            <a:ext cx="5029200" cy="342676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957" y="1288791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www.InfoPave.com/Map/ByLocation/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372" y="2599028"/>
            <a:ext cx="257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desired section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64908" y="5041847"/>
            <a:ext cx="1079706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8137" y="301079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3...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05753" y="4743365"/>
            <a:ext cx="1079706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371" y="3440180"/>
            <a:ext cx="2578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“Go To...”</a:t>
            </a:r>
          </a:p>
        </p:txBody>
      </p:sp>
    </p:spTree>
    <p:extLst>
      <p:ext uri="{BB962C8B-B14F-4D97-AF65-F5344CB8AC3E}">
        <p14:creationId xmlns:p14="http://schemas.microsoft.com/office/powerpoint/2010/main" val="32361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Crack Sealing\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3"/>
          <a:stretch/>
        </p:blipFill>
        <p:spPr bwMode="auto">
          <a:xfrm>
            <a:off x="2974952" y="1613847"/>
            <a:ext cx="5943600" cy="348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www.InfoPave.com/Map/ByLocation/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492" y="2220317"/>
            <a:ext cx="3084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“Section Summary Report”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36534" y="2220317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48137" y="301079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3...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8498" y="1836115"/>
            <a:ext cx="1142030" cy="768922"/>
          </a:xfrm>
          <a:prstGeom prst="rect">
            <a:avLst/>
          </a:prstGeom>
          <a:noFill/>
          <a:ln w="57150">
            <a:solidFill>
              <a:srgbClr val="E9C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Crack Sealing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92" y="1796792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http://www.infopave.com/Data/SectionSummaryReport/?Section=18-5022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493" y="2411317"/>
            <a:ext cx="2727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Retrieve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GPS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coordinates and traffic data</a:t>
            </a:r>
            <a:endParaRPr lang="en-US" sz="2200" dirty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526416" y="3166994"/>
            <a:ext cx="0" cy="565225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8137" y="301079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Crack-Sealing Materials: Step 4...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06317" y="4747110"/>
            <a:ext cx="625572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2D328F"/>
      </a:accent6>
      <a:hlink>
        <a:srgbClr val="CC9900"/>
      </a:hlink>
      <a:folHlink>
        <a:srgbClr val="96A9A9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4924</TotalTime>
  <Words>395</Words>
  <Application>Microsoft Office PowerPoint</Application>
  <PresentationFormat>On-screen Show (4:3)</PresentationFormat>
  <Paragraphs>80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Leal</dc:creator>
  <cp:lastModifiedBy>Giannin, Viecili</cp:lastModifiedBy>
  <cp:revision>1126</cp:revision>
  <dcterms:created xsi:type="dcterms:W3CDTF">2015-03-22T16:49:04Z</dcterms:created>
  <dcterms:modified xsi:type="dcterms:W3CDTF">2015-05-20T20:48:42Z</dcterms:modified>
</cp:coreProperties>
</file>